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Italic.fntdata"/><Relationship Id="rId25"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c702c821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c702c821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c702c821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c702c821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c702c821f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c702c821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c7b60723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c7b60723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c702c821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c702c821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c7875beca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c7875bec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c702c821f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c702c821f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c702c821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c702c821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c7875beca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c7875beca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c702c821f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c702c821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c79e09b3f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c79e09b3f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c702c821f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c702c821f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300"/>
              </a:spcAft>
              <a:buClr>
                <a:schemeClr val="dk1"/>
              </a:buClr>
              <a:buSzPts val="1100"/>
              <a:buFont typeface="Arial"/>
              <a:buNone/>
            </a:pPr>
            <a:r>
              <a:rPr lang="en" sz="4800">
                <a:latin typeface="Times New Roman"/>
                <a:ea typeface="Times New Roman"/>
                <a:cs typeface="Times New Roman"/>
                <a:sym typeface="Times New Roman"/>
              </a:rPr>
              <a:t>Pantry Chef: Requirements Specification</a:t>
            </a:r>
            <a:endParaRPr sz="4800"/>
          </a:p>
        </p:txBody>
      </p:sp>
      <p:sp>
        <p:nvSpPr>
          <p:cNvPr id="65" name="Google Shape;65;p13"/>
          <p:cNvSpPr txBox="1"/>
          <p:nvPr>
            <p:ph idx="1" type="subTitle"/>
          </p:nvPr>
        </p:nvSpPr>
        <p:spPr>
          <a:xfrm>
            <a:off x="311700" y="2202610"/>
            <a:ext cx="4242600" cy="73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Ashton Hull, Braxton Wilson, Jacob Lethola, Tyler Gilbert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Risky Requirement</a:t>
            </a:r>
            <a:endParaRPr/>
          </a:p>
        </p:txBody>
      </p:sp>
      <p:sp>
        <p:nvSpPr>
          <p:cNvPr id="120" name="Google Shape;120;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New technologies: React Native</a:t>
            </a:r>
            <a:endParaRPr sz="1800">
              <a:solidFill>
                <a:schemeClr val="dk1"/>
              </a:solidFill>
              <a:latin typeface="Times New Roman"/>
              <a:ea typeface="Times New Roman"/>
              <a:cs typeface="Times New Roman"/>
              <a:sym typeface="Times New Roman"/>
            </a:endParaRPr>
          </a:p>
          <a:p>
            <a:pPr indent="-311150" lvl="0" marL="457200" rtl="0" algn="l">
              <a:lnSpc>
                <a:spcPct val="200000"/>
              </a:lnSpc>
              <a:spcBef>
                <a:spcPts val="1800"/>
              </a:spcBef>
              <a:spcAft>
                <a:spcPts val="0"/>
              </a:spcAft>
              <a:buClr>
                <a:srgbClr val="000000"/>
              </a:buClr>
              <a:buSzPts val="1300"/>
              <a:buChar char="●"/>
            </a:pPr>
            <a:r>
              <a:rPr lang="en">
                <a:solidFill>
                  <a:srgbClr val="000000"/>
                </a:solidFill>
              </a:rPr>
              <a:t>Most team members don’t have experience with React Native or Expo.</a:t>
            </a:r>
            <a:endParaRPr>
              <a:solidFill>
                <a:srgbClr val="000000"/>
              </a:solidFill>
            </a:endParaRPr>
          </a:p>
          <a:p>
            <a:pPr indent="-311150" lvl="0" marL="457200" rtl="0" algn="l">
              <a:lnSpc>
                <a:spcPct val="200000"/>
              </a:lnSpc>
              <a:spcBef>
                <a:spcPts val="0"/>
              </a:spcBef>
              <a:spcAft>
                <a:spcPts val="0"/>
              </a:spcAft>
              <a:buClr>
                <a:srgbClr val="000000"/>
              </a:buClr>
              <a:buSzPts val="1300"/>
              <a:buChar char="●"/>
            </a:pPr>
            <a:r>
              <a:rPr lang="en">
                <a:solidFill>
                  <a:srgbClr val="000000"/>
                </a:solidFill>
              </a:rPr>
              <a:t>Some team members don’t have experience with mobile app development.</a:t>
            </a:r>
            <a:endParaRPr/>
          </a:p>
        </p:txBody>
      </p:sp>
      <p:pic>
        <p:nvPicPr>
          <p:cNvPr id="121" name="Google Shape;121;p22" title="react-icon-md-2002381881.png"/>
          <p:cNvPicPr preferRelativeResize="0"/>
          <p:nvPr/>
        </p:nvPicPr>
        <p:blipFill>
          <a:blip r:embed="rId3">
            <a:alphaModFix/>
          </a:blip>
          <a:stretch>
            <a:fillRect/>
          </a:stretch>
        </p:blipFill>
        <p:spPr>
          <a:xfrm>
            <a:off x="4789800" y="2714550"/>
            <a:ext cx="1699450" cy="1512500"/>
          </a:xfrm>
          <a:prstGeom prst="rect">
            <a:avLst/>
          </a:prstGeom>
          <a:noFill/>
          <a:ln>
            <a:noFill/>
          </a:ln>
        </p:spPr>
      </p:pic>
      <p:pic>
        <p:nvPicPr>
          <p:cNvPr id="122" name="Google Shape;122;p22" title="android-head_flat.png"/>
          <p:cNvPicPr preferRelativeResize="0"/>
          <p:nvPr/>
        </p:nvPicPr>
        <p:blipFill>
          <a:blip r:embed="rId4">
            <a:alphaModFix/>
          </a:blip>
          <a:stretch>
            <a:fillRect/>
          </a:stretch>
        </p:blipFill>
        <p:spPr>
          <a:xfrm>
            <a:off x="6747475" y="2809887"/>
            <a:ext cx="2029550" cy="118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Another Risky Requirement</a:t>
            </a:r>
            <a:endParaRPr/>
          </a:p>
        </p:txBody>
      </p:sp>
      <p:sp>
        <p:nvSpPr>
          <p:cNvPr id="128" name="Google Shape;128;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Potential Hurdle: Ingredient Normalization</a:t>
            </a:r>
            <a:endParaRPr sz="1800">
              <a:solidFill>
                <a:schemeClr val="dk1"/>
              </a:solidFill>
              <a:latin typeface="Times New Roman"/>
              <a:ea typeface="Times New Roman"/>
              <a:cs typeface="Times New Roman"/>
              <a:sym typeface="Times New Roman"/>
            </a:endParaRPr>
          </a:p>
          <a:p>
            <a:pPr indent="-311150" lvl="0" marL="457200" rtl="0" algn="l">
              <a:lnSpc>
                <a:spcPct val="200000"/>
              </a:lnSpc>
              <a:spcBef>
                <a:spcPts val="1200"/>
              </a:spcBef>
              <a:spcAft>
                <a:spcPts val="0"/>
              </a:spcAft>
              <a:buClr>
                <a:schemeClr val="dk1"/>
              </a:buClr>
              <a:buSzPts val="1300"/>
              <a:buChar char="●"/>
            </a:pPr>
            <a:r>
              <a:rPr lang="en">
                <a:solidFill>
                  <a:schemeClr val="dk1"/>
                </a:solidFill>
              </a:rPr>
              <a:t>Normalizing one ingredient with a different but functionally identical ingredient is an integral feature of the app, and necessary for proper use.</a:t>
            </a:r>
            <a:endParaRPr>
              <a:solidFill>
                <a:schemeClr val="dk1"/>
              </a:solidFill>
            </a:endParaRPr>
          </a:p>
          <a:p>
            <a:pPr indent="-311150" lvl="0" marL="457200" rtl="0" algn="l">
              <a:lnSpc>
                <a:spcPct val="200000"/>
              </a:lnSpc>
              <a:spcBef>
                <a:spcPts val="0"/>
              </a:spcBef>
              <a:spcAft>
                <a:spcPts val="0"/>
              </a:spcAft>
              <a:buClr>
                <a:schemeClr val="dk1"/>
              </a:buClr>
              <a:buSzPts val="1300"/>
              <a:buChar char="●"/>
            </a:pPr>
            <a:r>
              <a:rPr lang="en">
                <a:solidFill>
                  <a:schemeClr val="dk1"/>
                </a:solidFill>
              </a:rPr>
              <a:t>The Spoonacular API we will use has some built-in functionality for ingredient normalization, but depending on exact circumstances we may need to implement our own normalization or guardrails to ensure proper function.</a:t>
            </a:r>
            <a:endParaRPr>
              <a:solidFill>
                <a:schemeClr val="dk1"/>
              </a:solidFill>
            </a:endParaRPr>
          </a:p>
        </p:txBody>
      </p:sp>
      <p:pic>
        <p:nvPicPr>
          <p:cNvPr id="129" name="Google Shape;129;p23"/>
          <p:cNvPicPr preferRelativeResize="0"/>
          <p:nvPr/>
        </p:nvPicPr>
        <p:blipFill>
          <a:blip r:embed="rId3">
            <a:alphaModFix/>
          </a:blip>
          <a:stretch>
            <a:fillRect/>
          </a:stretch>
        </p:blipFill>
        <p:spPr>
          <a:xfrm>
            <a:off x="-1212475" y="2571750"/>
            <a:ext cx="3840638" cy="1828875"/>
          </a:xfrm>
          <a:prstGeom prst="rect">
            <a:avLst/>
          </a:prstGeom>
          <a:noFill/>
          <a:ln>
            <a:noFill/>
          </a:ln>
        </p:spPr>
      </p:pic>
      <p:sp>
        <p:nvSpPr>
          <p:cNvPr id="130" name="Google Shape;130;p23"/>
          <p:cNvSpPr txBox="1"/>
          <p:nvPr/>
        </p:nvSpPr>
        <p:spPr>
          <a:xfrm>
            <a:off x="1431525" y="3255338"/>
            <a:ext cx="60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Times New Roman"/>
                <a:ea typeface="Times New Roman"/>
                <a:cs typeface="Times New Roman"/>
                <a:sym typeface="Times New Roman"/>
              </a:rPr>
              <a:t>VS.</a:t>
            </a:r>
            <a:endParaRPr sz="1800">
              <a:solidFill>
                <a:srgbClr val="FF0000"/>
              </a:solidFill>
              <a:latin typeface="Times New Roman"/>
              <a:ea typeface="Times New Roman"/>
              <a:cs typeface="Times New Roman"/>
              <a:sym typeface="Times New Roman"/>
            </a:endParaRPr>
          </a:p>
        </p:txBody>
      </p:sp>
      <p:pic>
        <p:nvPicPr>
          <p:cNvPr id="131" name="Google Shape;131;p23"/>
          <p:cNvPicPr preferRelativeResize="0"/>
          <p:nvPr/>
        </p:nvPicPr>
        <p:blipFill>
          <a:blip r:embed="rId4">
            <a:alphaModFix/>
          </a:blip>
          <a:stretch>
            <a:fillRect/>
          </a:stretch>
        </p:blipFill>
        <p:spPr>
          <a:xfrm>
            <a:off x="1899200" y="2463725"/>
            <a:ext cx="2401751" cy="2044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01575" y="0"/>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Last Risky Requirement</a:t>
            </a:r>
            <a:endParaRPr/>
          </a:p>
        </p:txBody>
      </p:sp>
      <p:sp>
        <p:nvSpPr>
          <p:cNvPr id="137" name="Google Shape;137;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Barcode Scanning</a:t>
            </a:r>
            <a:r>
              <a:rPr lang="en"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311150" lvl="0" marL="457200" rtl="0" algn="l">
              <a:lnSpc>
                <a:spcPct val="200000"/>
              </a:lnSpc>
              <a:spcBef>
                <a:spcPts val="1200"/>
              </a:spcBef>
              <a:spcAft>
                <a:spcPts val="0"/>
              </a:spcAft>
              <a:buSzPts val="1300"/>
              <a:buChar char="●"/>
            </a:pPr>
            <a:r>
              <a:rPr lang="en"/>
              <a:t>Products may use different barcode standards (UPC, EAN, QR, etc.), which can introduce inconsistencies in how data is read and processed.</a:t>
            </a:r>
            <a:endParaRPr/>
          </a:p>
          <a:p>
            <a:pPr indent="-311150" lvl="0" marL="457200" rtl="0" algn="l">
              <a:lnSpc>
                <a:spcPct val="200000"/>
              </a:lnSpc>
              <a:spcBef>
                <a:spcPts val="0"/>
              </a:spcBef>
              <a:spcAft>
                <a:spcPts val="0"/>
              </a:spcAft>
              <a:buSzPts val="1300"/>
              <a:buChar char="●"/>
            </a:pPr>
            <a:r>
              <a:rPr lang="en"/>
              <a:t>These variations can make it more challenging to accurately map a scanned barcode value to the correct product in the system.</a:t>
            </a:r>
            <a:endParaRPr/>
          </a:p>
          <a:p>
            <a:pPr indent="0" lvl="0" marL="457200" rtl="0" algn="l">
              <a:spcBef>
                <a:spcPts val="1200"/>
              </a:spcBef>
              <a:spcAft>
                <a:spcPts val="1200"/>
              </a:spcAft>
              <a:buNone/>
            </a:pPr>
            <a:r>
              <a:t/>
            </a:r>
            <a:endParaRPr/>
          </a:p>
        </p:txBody>
      </p:sp>
      <p:pic>
        <p:nvPicPr>
          <p:cNvPr id="138" name="Google Shape;138;p24" title="ChefMockup.png"/>
          <p:cNvPicPr preferRelativeResize="0"/>
          <p:nvPr/>
        </p:nvPicPr>
        <p:blipFill>
          <a:blip r:embed="rId3">
            <a:alphaModFix/>
          </a:blip>
          <a:stretch>
            <a:fillRect/>
          </a:stretch>
        </p:blipFill>
        <p:spPr>
          <a:xfrm>
            <a:off x="419699" y="1126758"/>
            <a:ext cx="1735275" cy="37771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sp>
        <p:nvSpPr>
          <p:cNvPr id="144" name="Google Shape;144;p25"/>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 of the Project Idea </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457200" lvl="0" marL="0" rtl="0" algn="l">
              <a:lnSpc>
                <a:spcPct val="200000"/>
              </a:lnSpc>
              <a:spcBef>
                <a:spcPts val="0"/>
              </a:spcBef>
              <a:spcAft>
                <a:spcPts val="0"/>
              </a:spcAft>
              <a:buNone/>
            </a:pPr>
            <a:r>
              <a:rPr lang="en" sz="1400">
                <a:solidFill>
                  <a:schemeClr val="dk1"/>
                </a:solidFill>
              </a:rPr>
              <a:t>Pantry Chef is a mobile app that aims for the android platform. The app will have three main components a mobile pantry, adding ingredients to the pantry with manual search or through barcode scanning, and recipe lookup and recommendations based on the ingredients the user has in the pantry. The primary goals of the app are to simplify meal planning and keeping track of food that the user owns and needs to buy.</a:t>
            </a:r>
            <a:endParaRPr sz="1400">
              <a:solidFill>
                <a:schemeClr val="dk1"/>
              </a:solidFill>
            </a:endParaRPr>
          </a:p>
          <a:p>
            <a:pPr indent="0" lvl="0" marL="0" rtl="0" algn="l">
              <a:spcBef>
                <a:spcPts val="1200"/>
              </a:spcBef>
              <a:spcAft>
                <a:spcPts val="120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266325" y="532650"/>
            <a:ext cx="585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77" name="Google Shape;77;p15"/>
          <p:cNvSpPr txBox="1"/>
          <p:nvPr/>
        </p:nvSpPr>
        <p:spPr>
          <a:xfrm>
            <a:off x="0" y="3100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Merriweather"/>
                <a:ea typeface="Merriweather"/>
                <a:cs typeface="Merriweather"/>
                <a:sym typeface="Merriweather"/>
              </a:rPr>
              <a:t>App Mockup</a:t>
            </a:r>
            <a:endParaRPr sz="2800">
              <a:solidFill>
                <a:schemeClr val="dk1"/>
              </a:solidFill>
              <a:latin typeface="Merriweather"/>
              <a:ea typeface="Merriweather"/>
              <a:cs typeface="Merriweather"/>
              <a:sym typeface="Merriweather"/>
            </a:endParaRPr>
          </a:p>
        </p:txBody>
      </p:sp>
      <p:pic>
        <p:nvPicPr>
          <p:cNvPr id="78" name="Google Shape;78;p15" title="ChefMockup.png"/>
          <p:cNvPicPr preferRelativeResize="0"/>
          <p:nvPr/>
        </p:nvPicPr>
        <p:blipFill>
          <a:blip r:embed="rId3">
            <a:alphaModFix/>
          </a:blip>
          <a:stretch>
            <a:fillRect/>
          </a:stretch>
        </p:blipFill>
        <p:spPr>
          <a:xfrm>
            <a:off x="0" y="1328225"/>
            <a:ext cx="9143999" cy="3815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Onboarding:</a:t>
            </a:r>
            <a:endParaRPr sz="1800">
              <a:solidFill>
                <a:schemeClr val="dk1"/>
              </a:solidFill>
              <a:latin typeface="Times New Roman"/>
              <a:ea typeface="Times New Roman"/>
              <a:cs typeface="Times New Roman"/>
              <a:sym typeface="Times New Roman"/>
            </a:endParaRPr>
          </a:p>
          <a:p>
            <a:pPr indent="-285750" lvl="1" marL="914400" rtl="0" algn="l">
              <a:spcBef>
                <a:spcPts val="1200"/>
              </a:spcBef>
              <a:spcAft>
                <a:spcPts val="0"/>
              </a:spcAft>
              <a:buClr>
                <a:schemeClr val="dk1"/>
              </a:buClr>
              <a:buSzPts val="900"/>
              <a:buAutoNum type="arabicPeriod"/>
            </a:pPr>
            <a:r>
              <a:rPr lang="en" sz="900">
                <a:solidFill>
                  <a:schemeClr val="dk1"/>
                </a:solidFill>
              </a:rPr>
              <a:t>The login/registration form will be a single page with the following elements:</a:t>
            </a:r>
            <a:endParaRPr sz="900">
              <a:solidFill>
                <a:schemeClr val="dk1"/>
              </a:solidFill>
            </a:endParaRPr>
          </a:p>
          <a:p>
            <a:pPr indent="-285750" lvl="2" marL="1371600" rtl="0" algn="l">
              <a:spcBef>
                <a:spcPts val="0"/>
              </a:spcBef>
              <a:spcAft>
                <a:spcPts val="0"/>
              </a:spcAft>
              <a:buClr>
                <a:schemeClr val="dk1"/>
              </a:buClr>
              <a:buSzPts val="900"/>
              <a:buAutoNum type="arabicPeriod"/>
            </a:pPr>
            <a:r>
              <a:rPr lang="en" sz="900">
                <a:solidFill>
                  <a:schemeClr val="dk1"/>
                </a:solidFill>
              </a:rPr>
              <a:t>Title text of “Pantry Chef”.</a:t>
            </a:r>
            <a:endParaRPr sz="900">
              <a:solidFill>
                <a:schemeClr val="dk1"/>
              </a:solidFill>
            </a:endParaRPr>
          </a:p>
          <a:p>
            <a:pPr indent="-285750" lvl="2" marL="1371600" rtl="0" algn="l">
              <a:spcBef>
                <a:spcPts val="0"/>
              </a:spcBef>
              <a:spcAft>
                <a:spcPts val="0"/>
              </a:spcAft>
              <a:buClr>
                <a:schemeClr val="dk1"/>
              </a:buClr>
              <a:buSzPts val="900"/>
              <a:buAutoNum type="arabicPeriod"/>
            </a:pPr>
            <a:r>
              <a:rPr lang="en" sz="900">
                <a:solidFill>
                  <a:schemeClr val="dk1"/>
                </a:solidFill>
              </a:rPr>
              <a:t>Header text of “Sign up with Google”.</a:t>
            </a:r>
            <a:endParaRPr sz="900">
              <a:solidFill>
                <a:schemeClr val="dk1"/>
              </a:solidFill>
            </a:endParaRPr>
          </a:p>
          <a:p>
            <a:pPr indent="-285750" lvl="2" marL="1371600" rtl="0" algn="l">
              <a:spcBef>
                <a:spcPts val="0"/>
              </a:spcBef>
              <a:spcAft>
                <a:spcPts val="0"/>
              </a:spcAft>
              <a:buClr>
                <a:schemeClr val="dk1"/>
              </a:buClr>
              <a:buSzPts val="900"/>
              <a:buAutoNum type="arabicPeriod"/>
            </a:pPr>
            <a:r>
              <a:rPr lang="en" sz="900">
                <a:solidFill>
                  <a:schemeClr val="dk1"/>
                </a:solidFill>
              </a:rPr>
              <a:t>A button to sign in with Google.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1200"/>
              </a:spcBef>
              <a:spcAft>
                <a:spcPts val="0"/>
              </a:spcAft>
              <a:buNone/>
            </a:pPr>
            <a:r>
              <a:rPr lang="en" sz="1800">
                <a:solidFill>
                  <a:schemeClr val="dk1"/>
                </a:solidFill>
                <a:latin typeface="Times New Roman"/>
                <a:ea typeface="Times New Roman"/>
                <a:cs typeface="Times New Roman"/>
                <a:sym typeface="Times New Roman"/>
              </a:rPr>
              <a:t>Barcode Scanner:</a:t>
            </a:r>
            <a:endParaRPr sz="1800">
              <a:solidFill>
                <a:schemeClr val="dk1"/>
              </a:solidFill>
              <a:latin typeface="Times New Roman"/>
              <a:ea typeface="Times New Roman"/>
              <a:cs typeface="Times New Roman"/>
              <a:sym typeface="Times New Roman"/>
            </a:endParaRPr>
          </a:p>
          <a:p>
            <a:pPr indent="457200" lvl="0" marL="0" rtl="0" algn="l">
              <a:spcBef>
                <a:spcPts val="1200"/>
              </a:spcBef>
              <a:spcAft>
                <a:spcPts val="0"/>
              </a:spcAft>
              <a:buNone/>
            </a:pPr>
            <a:r>
              <a:rPr lang="en" sz="900">
                <a:solidFill>
                  <a:schemeClr val="dk1"/>
                </a:solidFill>
              </a:rPr>
              <a:t>3.2 The barcode scanner has a live view of</a:t>
            </a:r>
            <a:endParaRPr sz="900">
              <a:solidFill>
                <a:schemeClr val="dk1"/>
              </a:solidFill>
            </a:endParaRPr>
          </a:p>
          <a:p>
            <a:pPr indent="457200" lvl="0" marL="0" rtl="0" algn="l">
              <a:spcBef>
                <a:spcPts val="1200"/>
              </a:spcBef>
              <a:spcAft>
                <a:spcPts val="0"/>
              </a:spcAft>
              <a:buNone/>
            </a:pPr>
            <a:r>
              <a:rPr lang="en" sz="900">
                <a:solidFill>
                  <a:schemeClr val="dk1"/>
                </a:solidFill>
              </a:rPr>
              <a:t>the phone’s rear camera:</a:t>
            </a:r>
            <a:endParaRPr sz="900">
              <a:solidFill>
                <a:schemeClr val="dk1"/>
              </a:solidFill>
            </a:endParaRPr>
          </a:p>
          <a:p>
            <a:pPr indent="-285750" lvl="2" marL="1371600" rtl="0" algn="l">
              <a:spcBef>
                <a:spcPts val="1200"/>
              </a:spcBef>
              <a:spcAft>
                <a:spcPts val="0"/>
              </a:spcAft>
              <a:buClr>
                <a:schemeClr val="dk1"/>
              </a:buClr>
              <a:buSzPts val="900"/>
              <a:buAutoNum type="arabicPeriod"/>
            </a:pPr>
            <a:r>
              <a:rPr lang="en" sz="900">
                <a:solidFill>
                  <a:schemeClr val="dk1"/>
                </a:solidFill>
              </a:rPr>
              <a:t>The app will constantly scan for barcodes.</a:t>
            </a:r>
            <a:endParaRPr sz="900">
              <a:solidFill>
                <a:schemeClr val="dk1"/>
              </a:solidFill>
            </a:endParaRPr>
          </a:p>
          <a:p>
            <a:pPr indent="-285750" lvl="2" marL="1371600" rtl="0" algn="l">
              <a:spcBef>
                <a:spcPts val="0"/>
              </a:spcBef>
              <a:spcAft>
                <a:spcPts val="0"/>
              </a:spcAft>
              <a:buClr>
                <a:schemeClr val="dk1"/>
              </a:buClr>
              <a:buSzPts val="900"/>
              <a:buAutoNum type="arabicPeriod"/>
            </a:pPr>
            <a:r>
              <a:rPr lang="en" sz="900">
                <a:solidFill>
                  <a:schemeClr val="dk1"/>
                </a:solidFill>
              </a:rPr>
              <a:t>When a barcode is found, a card will be displayed with the information found from the scanned ingredient.</a:t>
            </a:r>
            <a:endParaRPr sz="900">
              <a:solidFill>
                <a:schemeClr val="dk1"/>
              </a:solidFill>
            </a:endParaRPr>
          </a:p>
          <a:p>
            <a:pPr indent="0" lvl="0" marL="0" rtl="0" algn="l">
              <a:spcBef>
                <a:spcPts val="0"/>
              </a:spcBef>
              <a:spcAft>
                <a:spcPts val="1200"/>
              </a:spcAft>
              <a:buNone/>
            </a:pPr>
            <a:r>
              <a:t/>
            </a:r>
            <a:endParaRPr/>
          </a:p>
        </p:txBody>
      </p:sp>
      <p:pic>
        <p:nvPicPr>
          <p:cNvPr id="84" name="Google Shape;84;p16" title="Login.png"/>
          <p:cNvPicPr preferRelativeResize="0"/>
          <p:nvPr/>
        </p:nvPicPr>
        <p:blipFill>
          <a:blip r:embed="rId3">
            <a:alphaModFix/>
          </a:blip>
          <a:stretch>
            <a:fillRect/>
          </a:stretch>
        </p:blipFill>
        <p:spPr>
          <a:xfrm>
            <a:off x="1074076" y="445550"/>
            <a:ext cx="1962174" cy="4252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sz="3821">
                <a:solidFill>
                  <a:schemeClr val="dk1"/>
                </a:solidFill>
                <a:latin typeface="Times New Roman"/>
                <a:ea typeface="Times New Roman"/>
                <a:cs typeface="Times New Roman"/>
                <a:sym typeface="Times New Roman"/>
              </a:rPr>
              <a:t>Pantry View:</a:t>
            </a:r>
            <a:endParaRPr sz="382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900">
                <a:solidFill>
                  <a:schemeClr val="dk1"/>
                </a:solidFill>
              </a:rPr>
              <a:t>4.1: The ingredients page will have a search bar with a filter button at the top of the screen.</a:t>
            </a:r>
            <a:endParaRPr sz="1900">
              <a:solidFill>
                <a:schemeClr val="dk1"/>
              </a:solidFill>
            </a:endParaRPr>
          </a:p>
          <a:p>
            <a:pPr indent="0" lvl="0" marL="0" rtl="0" algn="l">
              <a:spcBef>
                <a:spcPts val="1200"/>
              </a:spcBef>
              <a:spcAft>
                <a:spcPts val="0"/>
              </a:spcAft>
              <a:buNone/>
            </a:pPr>
            <a:r>
              <a:rPr lang="en" sz="1900">
                <a:solidFill>
                  <a:schemeClr val="dk1"/>
                </a:solidFill>
              </a:rPr>
              <a:t>	4.1.1 Search bar with have a placeholder of “Search”</a:t>
            </a:r>
            <a:endParaRPr sz="1900">
              <a:solidFill>
                <a:schemeClr val="dk1"/>
              </a:solidFill>
            </a:endParaRPr>
          </a:p>
          <a:p>
            <a:pPr indent="0" lvl="0" marL="0" rtl="0" algn="l">
              <a:spcBef>
                <a:spcPts val="1200"/>
              </a:spcBef>
              <a:spcAft>
                <a:spcPts val="0"/>
              </a:spcAft>
              <a:buNone/>
            </a:pPr>
            <a:r>
              <a:rPr lang="en" sz="1900">
                <a:solidFill>
                  <a:schemeClr val="dk1"/>
                </a:solidFill>
              </a:rPr>
              <a:t>	4.1.2 The search bar will allow the user to search for ingredients currently in the pantry or that are out of stock but were in the pantry in the past.</a:t>
            </a:r>
            <a:endParaRPr sz="1900">
              <a:solidFill>
                <a:schemeClr val="dk1"/>
              </a:solidFill>
            </a:endParaRPr>
          </a:p>
          <a:p>
            <a:pPr indent="0" lvl="0" marL="0" rtl="0" algn="l">
              <a:spcBef>
                <a:spcPts val="1200"/>
              </a:spcBef>
              <a:spcAft>
                <a:spcPts val="0"/>
              </a:spcAft>
              <a:buNone/>
            </a:pPr>
            <a:r>
              <a:rPr lang="en" sz="1900">
                <a:solidFill>
                  <a:schemeClr val="dk1"/>
                </a:solidFill>
              </a:rPr>
              <a:t>	4.1.3 The filter button, when pressed, will load the options “In Stock”, “Out of Stock”, “Priority”, “Reserved.”</a:t>
            </a:r>
            <a:endParaRPr sz="1900">
              <a:solidFill>
                <a:schemeClr val="dk1"/>
              </a:solidFill>
            </a:endParaRPr>
          </a:p>
          <a:p>
            <a:pPr indent="0" lvl="0" marL="0" rtl="0" algn="l">
              <a:spcBef>
                <a:spcPts val="1200"/>
              </a:spcBef>
              <a:spcAft>
                <a:spcPts val="0"/>
              </a:spcAft>
              <a:buNone/>
            </a:pPr>
            <a:r>
              <a:rPr lang="en" sz="1900">
                <a:solidFill>
                  <a:schemeClr val="dk1"/>
                </a:solidFill>
              </a:rPr>
              <a:t>	4.1.3.1:  After applying the filter, the list of ingredients updates to show ingredients with the corresponding label</a:t>
            </a:r>
            <a:endParaRPr sz="1900">
              <a:solidFill>
                <a:schemeClr val="dk1"/>
              </a:solidFill>
            </a:endParaRPr>
          </a:p>
          <a:p>
            <a:pPr indent="0" lvl="0" marL="0" rtl="0" algn="l">
              <a:spcBef>
                <a:spcPts val="1200"/>
              </a:spcBef>
              <a:spcAft>
                <a:spcPts val="0"/>
              </a:spcAft>
              <a:buNone/>
            </a:pPr>
            <a:r>
              <a:rPr lang="en" sz="1900">
                <a:solidFill>
                  <a:schemeClr val="dk1"/>
                </a:solidFill>
              </a:rPr>
              <a:t>4.2: Under the search, a list of ingredients currently in the pantry will be displayed</a:t>
            </a:r>
            <a:endParaRPr sz="1900">
              <a:solidFill>
                <a:schemeClr val="dk1"/>
              </a:solidFill>
            </a:endParaRPr>
          </a:p>
          <a:p>
            <a:pPr indent="0" lvl="0" marL="0" rtl="0" algn="l">
              <a:spcBef>
                <a:spcPts val="1200"/>
              </a:spcBef>
              <a:spcAft>
                <a:spcPts val="0"/>
              </a:spcAft>
              <a:buNone/>
            </a:pPr>
            <a:r>
              <a:rPr lang="en" sz="1900">
                <a:solidFill>
                  <a:schemeClr val="dk1"/>
                </a:solidFill>
              </a:rPr>
              <a:t>	4.2.1: Each ingredient will display the name of the ingredient and under the number of calories and amount of food per serving will be displayed</a:t>
            </a:r>
            <a:endParaRPr sz="1900">
              <a:solidFill>
                <a:schemeClr val="dk1"/>
              </a:solidFill>
            </a:endParaRPr>
          </a:p>
          <a:p>
            <a:pPr indent="0" lvl="0" marL="0" rtl="0" algn="l">
              <a:spcBef>
                <a:spcPts val="1200"/>
              </a:spcBef>
              <a:spcAft>
                <a:spcPts val="1200"/>
              </a:spcAft>
              <a:buNone/>
            </a:pPr>
            <a:r>
              <a:rPr lang="en" sz="1900">
                <a:solidFill>
                  <a:schemeClr val="dk1"/>
                </a:solidFill>
              </a:rPr>
              <a:t>	4.2.2: Each ingredient will have a number displayed that shows the amount stored in the pantry</a:t>
            </a:r>
            <a:endParaRPr/>
          </a:p>
        </p:txBody>
      </p:sp>
      <p:pic>
        <p:nvPicPr>
          <p:cNvPr id="90" name="Google Shape;90;p17" title="ChefMockup.png"/>
          <p:cNvPicPr preferRelativeResize="0"/>
          <p:nvPr/>
        </p:nvPicPr>
        <p:blipFill>
          <a:blip r:embed="rId3">
            <a:alphaModFix/>
          </a:blip>
          <a:stretch>
            <a:fillRect/>
          </a:stretch>
        </p:blipFill>
        <p:spPr>
          <a:xfrm>
            <a:off x="1003500" y="306987"/>
            <a:ext cx="2161825" cy="4529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Manual Ingredient Adding</a:t>
            </a:r>
            <a:r>
              <a:rPr lang="en"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900">
                <a:solidFill>
                  <a:schemeClr val="dk1"/>
                </a:solidFill>
              </a:rPr>
              <a:t>5.2: Below the search bar there will be buttons with different labels so the user can more quickly search without having to use the search bar</a:t>
            </a:r>
            <a:endParaRPr sz="900">
              <a:solidFill>
                <a:schemeClr val="dk1"/>
              </a:solidFill>
            </a:endParaRPr>
          </a:p>
          <a:p>
            <a:pPr indent="457200" lvl="0" marL="0" rtl="0" algn="l">
              <a:spcBef>
                <a:spcPts val="1200"/>
              </a:spcBef>
              <a:spcAft>
                <a:spcPts val="0"/>
              </a:spcAft>
              <a:buNone/>
            </a:pPr>
            <a:r>
              <a:rPr lang="en" sz="900">
                <a:solidFill>
                  <a:schemeClr val="dk1"/>
                </a:solidFill>
              </a:rPr>
              <a:t>5.2.1: The buttons will be labeled “Meat”, “Produce”, “Dairy”, “Grain-Based”, “Seasonings”</a:t>
            </a:r>
            <a:endParaRPr sz="900">
              <a:solidFill>
                <a:schemeClr val="dk1"/>
              </a:solidFill>
            </a:endParaRPr>
          </a:p>
          <a:p>
            <a:pPr indent="0" lvl="0" marL="0" rtl="0" algn="l">
              <a:spcBef>
                <a:spcPts val="1200"/>
              </a:spcBef>
              <a:spcAft>
                <a:spcPts val="0"/>
              </a:spcAft>
              <a:buNone/>
            </a:pPr>
            <a:r>
              <a:rPr lang="en" sz="900">
                <a:solidFill>
                  <a:schemeClr val="dk1"/>
                </a:solidFill>
              </a:rPr>
              <a:t>		5.2.1.1: Once clicked on a button redirect to another page with a list of ingredients listed that fit the description with a plus sign next to the ingredient listed.</a:t>
            </a:r>
            <a:endParaRPr sz="900">
              <a:solidFill>
                <a:schemeClr val="dk1"/>
              </a:solidFill>
            </a:endParaRPr>
          </a:p>
          <a:p>
            <a:pPr indent="0" lvl="0" marL="0" rtl="0" algn="l">
              <a:spcBef>
                <a:spcPts val="1200"/>
              </a:spcBef>
              <a:spcAft>
                <a:spcPts val="0"/>
              </a:spcAft>
              <a:buNone/>
            </a:pPr>
            <a:r>
              <a:rPr lang="en" sz="900">
                <a:solidFill>
                  <a:schemeClr val="dk1"/>
                </a:solidFill>
              </a:rPr>
              <a:t>		5.2.1.2: After clicking the plus sign, the app will redirect users to the edit information and confirm page to add the ingredient to the pantry</a:t>
            </a:r>
            <a:endParaRPr sz="900">
              <a:solidFill>
                <a:schemeClr val="dk1"/>
              </a:solidFill>
            </a:endParaRPr>
          </a:p>
          <a:p>
            <a:pPr indent="0" lvl="0" marL="0" rtl="0" algn="l">
              <a:spcBef>
                <a:spcPts val="1200"/>
              </a:spcBef>
              <a:spcAft>
                <a:spcPts val="1200"/>
              </a:spcAft>
              <a:buNone/>
            </a:pPr>
            <a:r>
              <a:t/>
            </a:r>
            <a:endParaRPr sz="1200">
              <a:solidFill>
                <a:srgbClr val="000000"/>
              </a:solidFill>
              <a:latin typeface="Times New Roman"/>
              <a:ea typeface="Times New Roman"/>
              <a:cs typeface="Times New Roman"/>
              <a:sym typeface="Times New Roman"/>
            </a:endParaRPr>
          </a:p>
        </p:txBody>
      </p:sp>
      <p:pic>
        <p:nvPicPr>
          <p:cNvPr id="96" name="Google Shape;96;p18" title="ChefMockup.png"/>
          <p:cNvPicPr preferRelativeResize="0"/>
          <p:nvPr/>
        </p:nvPicPr>
        <p:blipFill>
          <a:blip r:embed="rId3">
            <a:alphaModFix/>
          </a:blip>
          <a:stretch>
            <a:fillRect/>
          </a:stretch>
        </p:blipFill>
        <p:spPr>
          <a:xfrm>
            <a:off x="81225" y="746138"/>
            <a:ext cx="4166400" cy="36512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200000"/>
              </a:lnSpc>
              <a:spcBef>
                <a:spcPts val="1200"/>
              </a:spcBef>
              <a:spcAft>
                <a:spcPts val="0"/>
              </a:spcAft>
              <a:buNone/>
            </a:pPr>
            <a:r>
              <a:rPr lang="en" sz="1800">
                <a:solidFill>
                  <a:srgbClr val="434343"/>
                </a:solidFill>
                <a:latin typeface="Times New Roman"/>
                <a:ea typeface="Times New Roman"/>
                <a:cs typeface="Times New Roman"/>
                <a:sym typeface="Times New Roman"/>
              </a:rPr>
              <a:t>Recipes Page</a:t>
            </a:r>
            <a:endParaRPr sz="1800">
              <a:solidFill>
                <a:srgbClr val="434343"/>
              </a:solidFill>
              <a:latin typeface="Times New Roman"/>
              <a:ea typeface="Times New Roman"/>
              <a:cs typeface="Times New Roman"/>
              <a:sym typeface="Times New Roman"/>
            </a:endParaRPr>
          </a:p>
          <a:p>
            <a:pPr indent="-285750" lvl="1" marL="914400" rtl="0" algn="l">
              <a:spcBef>
                <a:spcPts val="1200"/>
              </a:spcBef>
              <a:spcAft>
                <a:spcPts val="0"/>
              </a:spcAft>
              <a:buClr>
                <a:schemeClr val="dk1"/>
              </a:buClr>
              <a:buSzPts val="900"/>
              <a:buAutoNum type="arabicPeriod"/>
            </a:pPr>
            <a:r>
              <a:rPr lang="en" sz="900">
                <a:solidFill>
                  <a:schemeClr val="dk1"/>
                </a:solidFill>
              </a:rPr>
              <a:t>At the top of the page, a search bar allows users to enter text, dynamically updating the list of recipe cards as they type, and the system’s touch keyboard collapses when the user taps or swipes away.</a:t>
            </a:r>
            <a:endParaRPr sz="900">
              <a:solidFill>
                <a:schemeClr val="dk1"/>
              </a:solidFill>
            </a:endParaRPr>
          </a:p>
          <a:p>
            <a:pPr indent="-285750" lvl="1" marL="914400" rtl="0" algn="l">
              <a:spcBef>
                <a:spcPts val="1200"/>
              </a:spcBef>
              <a:spcAft>
                <a:spcPts val="0"/>
              </a:spcAft>
              <a:buClr>
                <a:schemeClr val="dk1"/>
              </a:buClr>
              <a:buSzPts val="900"/>
              <a:buAutoNum type="arabicPeriod"/>
            </a:pPr>
            <a:r>
              <a:rPr lang="en" sz="900">
                <a:solidFill>
                  <a:schemeClr val="dk1"/>
                </a:solidFill>
              </a:rPr>
              <a:t>Below the search bar, a collection of ellipse-shaped filter tag elements with text representing recipe categories allows users to filter the recipe cards to display only matching results when selected.</a:t>
            </a:r>
            <a:endParaRPr sz="900">
              <a:solidFill>
                <a:schemeClr val="dk1"/>
              </a:solidFill>
            </a:endParaRPr>
          </a:p>
          <a:p>
            <a:pPr indent="-285750" lvl="1" marL="914400" rtl="0" algn="l">
              <a:spcBef>
                <a:spcPts val="1200"/>
              </a:spcBef>
              <a:spcAft>
                <a:spcPts val="0"/>
              </a:spcAft>
              <a:buClr>
                <a:schemeClr val="dk1"/>
              </a:buClr>
              <a:buSzPts val="900"/>
              <a:buAutoNum type="arabicPeriod"/>
            </a:pPr>
            <a:r>
              <a:rPr lang="en" sz="900">
                <a:solidFill>
                  <a:schemeClr val="dk1"/>
                </a:solidFill>
              </a:rPr>
              <a:t>Beneath the filter tags, a scrollable series of recipe cards displays the recipe title, an image of the finished dish, and a brief description, and selecting a card transitions the user to the Recipe Reader.</a:t>
            </a:r>
            <a:endParaRPr sz="900">
              <a:solidFill>
                <a:schemeClr val="dk1"/>
              </a:solidFill>
            </a:endParaRPr>
          </a:p>
          <a:p>
            <a:pPr indent="-285750" lvl="1" marL="914400" rtl="0" algn="l">
              <a:spcBef>
                <a:spcPts val="1200"/>
              </a:spcBef>
              <a:spcAft>
                <a:spcPts val="0"/>
              </a:spcAft>
              <a:buClr>
                <a:schemeClr val="dk1"/>
              </a:buClr>
              <a:buSzPts val="900"/>
              <a:buAutoNum type="arabicPeriod"/>
            </a:pPr>
            <a:r>
              <a:rPr lang="en" sz="900">
                <a:solidFill>
                  <a:schemeClr val="dk1"/>
                </a:solidFill>
              </a:rPr>
              <a:t>A navigation bar is present at the bottom of the page.</a:t>
            </a:r>
            <a:endParaRPr sz="900">
              <a:solidFill>
                <a:schemeClr val="dk1"/>
              </a:solidFill>
            </a:endParaRPr>
          </a:p>
          <a:p>
            <a:pPr indent="0" lvl="0" marL="0" rtl="0" algn="l">
              <a:spcBef>
                <a:spcPts val="1200"/>
              </a:spcBef>
              <a:spcAft>
                <a:spcPts val="1200"/>
              </a:spcAft>
              <a:buNone/>
            </a:pPr>
            <a:r>
              <a:t/>
            </a:r>
            <a:endParaRPr>
              <a:solidFill>
                <a:srgbClr val="434343"/>
              </a:solidFill>
              <a:latin typeface="Times New Roman"/>
              <a:ea typeface="Times New Roman"/>
              <a:cs typeface="Times New Roman"/>
              <a:sym typeface="Times New Roman"/>
            </a:endParaRPr>
          </a:p>
        </p:txBody>
      </p:sp>
      <p:pic>
        <p:nvPicPr>
          <p:cNvPr id="102" name="Google Shape;102;p19" title="Recipes.png"/>
          <p:cNvPicPr preferRelativeResize="0"/>
          <p:nvPr/>
        </p:nvPicPr>
        <p:blipFill>
          <a:blip r:embed="rId3">
            <a:alphaModFix/>
          </a:blip>
          <a:stretch>
            <a:fillRect/>
          </a:stretch>
        </p:blipFill>
        <p:spPr>
          <a:xfrm>
            <a:off x="1196925" y="404073"/>
            <a:ext cx="1935901" cy="4195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Recipes Reader</a:t>
            </a:r>
            <a:endParaRPr/>
          </a:p>
          <a:p>
            <a:pPr indent="0" lvl="0" marL="0" rtl="0" algn="l">
              <a:lnSpc>
                <a:spcPct val="115000"/>
              </a:lnSpc>
              <a:spcBef>
                <a:spcPts val="0"/>
              </a:spcBef>
              <a:spcAft>
                <a:spcPts val="0"/>
              </a:spcAft>
              <a:buNone/>
            </a:pPr>
            <a:r>
              <a:rPr lang="en" sz="1600"/>
              <a:t>no ui </a:t>
            </a:r>
            <a:r>
              <a:rPr lang="en" sz="1600"/>
              <a:t>mockup</a:t>
            </a:r>
            <a:r>
              <a:rPr lang="en" sz="1600"/>
              <a:t> :(</a:t>
            </a:r>
            <a:endParaRPr sz="1600"/>
          </a:p>
        </p:txBody>
      </p:sp>
      <p:sp>
        <p:nvSpPr>
          <p:cNvPr id="108" name="Google Shape;108;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200000"/>
              </a:lnSpc>
              <a:spcBef>
                <a:spcPts val="1200"/>
              </a:spcBef>
              <a:spcAft>
                <a:spcPts val="0"/>
              </a:spcAft>
              <a:buNone/>
            </a:pPr>
            <a:r>
              <a:rPr lang="en" sz="1800">
                <a:solidFill>
                  <a:srgbClr val="434343"/>
                </a:solidFill>
                <a:latin typeface="Times New Roman"/>
                <a:ea typeface="Times New Roman"/>
                <a:cs typeface="Times New Roman"/>
                <a:sym typeface="Times New Roman"/>
              </a:rPr>
              <a:t>Recipes Reader</a:t>
            </a:r>
            <a:endParaRPr sz="1800">
              <a:solidFill>
                <a:srgbClr val="434343"/>
              </a:solidFill>
              <a:latin typeface="Times New Roman"/>
              <a:ea typeface="Times New Roman"/>
              <a:cs typeface="Times New Roman"/>
              <a:sym typeface="Times New Roman"/>
            </a:endParaRPr>
          </a:p>
          <a:p>
            <a:pPr indent="-285750" lvl="1" marL="914400" rtl="0" algn="l">
              <a:lnSpc>
                <a:spcPct val="115000"/>
              </a:lnSpc>
              <a:spcBef>
                <a:spcPts val="1200"/>
              </a:spcBef>
              <a:spcAft>
                <a:spcPts val="0"/>
              </a:spcAft>
              <a:buClr>
                <a:schemeClr val="dk1"/>
              </a:buClr>
              <a:buSzPts val="900"/>
              <a:buAutoNum type="arabicPeriod"/>
            </a:pPr>
            <a:r>
              <a:rPr lang="en" sz="900">
                <a:solidFill>
                  <a:schemeClr val="dk1"/>
                </a:solidFill>
              </a:rPr>
              <a:t>The Recipe Reader displays an image of the finished recipe at the top.</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Below the image and title, a paragraph text element presents the recipe description.</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Beneath the description, a list of ingredients is shown, with each ingredient indicating whether it is present in the user’s pantry.</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At the bottom of the recipe view, a button allows the user to mark the recipe as completed when selected.</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The user can return to the recipe selection page by swiping left from the edge of the screen.</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A navigation bar is present at the bottom of the page.</a:t>
            </a:r>
            <a:endParaRPr sz="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1" type="body"/>
          </p:nvPr>
        </p:nvSpPr>
        <p:spPr>
          <a:xfrm>
            <a:off x="4644675" y="500925"/>
            <a:ext cx="4166400" cy="4525500"/>
          </a:xfrm>
          <a:prstGeom prst="rect">
            <a:avLst/>
          </a:prstGeom>
        </p:spPr>
        <p:txBody>
          <a:bodyPr anchorCtr="0" anchor="t" bIns="91425" lIns="91425" spcFirstLastPara="1" rIns="91425" wrap="square" tIns="91425">
            <a:normAutofit fontScale="40000" lnSpcReduction="20000"/>
          </a:bodyPr>
          <a:lstStyle/>
          <a:p>
            <a:pPr indent="0" lvl="0" marL="457200" rtl="0" algn="l">
              <a:lnSpc>
                <a:spcPct val="200000"/>
              </a:lnSpc>
              <a:spcBef>
                <a:spcPts val="1600"/>
              </a:spcBef>
              <a:spcAft>
                <a:spcPts val="0"/>
              </a:spcAft>
              <a:buNone/>
            </a:pPr>
            <a:r>
              <a:rPr lang="en" sz="4500">
                <a:solidFill>
                  <a:srgbClr val="434343"/>
                </a:solidFill>
              </a:rPr>
              <a:t>Profile View</a:t>
            </a:r>
            <a:endParaRPr sz="4500">
              <a:solidFill>
                <a:srgbClr val="434343"/>
              </a:solidFill>
            </a:endParaRPr>
          </a:p>
          <a:p>
            <a:pPr indent="-330200" lvl="1" marL="914400" rtl="0" algn="l">
              <a:lnSpc>
                <a:spcPct val="115000"/>
              </a:lnSpc>
              <a:spcBef>
                <a:spcPts val="400"/>
              </a:spcBef>
              <a:spcAft>
                <a:spcPts val="0"/>
              </a:spcAft>
              <a:buClr>
                <a:srgbClr val="000000"/>
              </a:buClr>
              <a:buSzPct val="100000"/>
              <a:buAutoNum type="arabicPeriod"/>
            </a:pPr>
            <a:r>
              <a:rPr lang="en" sz="4000">
                <a:solidFill>
                  <a:srgbClr val="000000"/>
                </a:solidFill>
              </a:rPr>
              <a:t>The profile home page will have a section containing the users first and last name, profile picture, and email address</a:t>
            </a:r>
            <a:endParaRPr sz="4000">
              <a:solidFill>
                <a:srgbClr val="000000"/>
              </a:solidFill>
            </a:endParaRPr>
          </a:p>
          <a:p>
            <a:pPr indent="-330200" lvl="1" marL="914400" rtl="0" algn="l">
              <a:lnSpc>
                <a:spcPct val="115000"/>
              </a:lnSpc>
              <a:spcBef>
                <a:spcPts val="0"/>
              </a:spcBef>
              <a:spcAft>
                <a:spcPts val="0"/>
              </a:spcAft>
              <a:buClr>
                <a:srgbClr val="000000"/>
              </a:buClr>
              <a:buSzPct val="100000"/>
              <a:buAutoNum type="arabicPeriod"/>
            </a:pPr>
            <a:r>
              <a:rPr lang="en" sz="4000">
                <a:solidFill>
                  <a:srgbClr val="000000"/>
                </a:solidFill>
              </a:rPr>
              <a:t>Below the profile card will be a preferences section for things like adjusting notification settings, adding dietary restrictions, adding favorite cuisines, etc. </a:t>
            </a:r>
            <a:endParaRPr sz="4000">
              <a:solidFill>
                <a:srgbClr val="000000"/>
              </a:solidFill>
            </a:endParaRPr>
          </a:p>
          <a:p>
            <a:pPr indent="-330200" lvl="1" marL="914400" rtl="0" algn="l">
              <a:lnSpc>
                <a:spcPct val="115000"/>
              </a:lnSpc>
              <a:spcBef>
                <a:spcPts val="0"/>
              </a:spcBef>
              <a:spcAft>
                <a:spcPts val="0"/>
              </a:spcAft>
              <a:buClr>
                <a:srgbClr val="000000"/>
              </a:buClr>
              <a:buSzPct val="100000"/>
              <a:buAutoNum type="arabicPeriod"/>
            </a:pPr>
            <a:r>
              <a:rPr lang="en" sz="4000">
                <a:solidFill>
                  <a:srgbClr val="000000"/>
                </a:solidFill>
              </a:rPr>
              <a:t>Below the preferences section will be an account section where the user may edit their account details, sign out, change password, edit profile picture, and even view their recipe history.</a:t>
            </a:r>
            <a:endParaRPr sz="4000"/>
          </a:p>
        </p:txBody>
      </p:sp>
      <p:pic>
        <p:nvPicPr>
          <p:cNvPr id="114" name="Google Shape;114;p21" title="Settings.png"/>
          <p:cNvPicPr preferRelativeResize="0"/>
          <p:nvPr/>
        </p:nvPicPr>
        <p:blipFill>
          <a:blip r:embed="rId3">
            <a:alphaModFix/>
          </a:blip>
          <a:stretch>
            <a:fillRect/>
          </a:stretch>
        </p:blipFill>
        <p:spPr>
          <a:xfrm>
            <a:off x="1044950" y="379262"/>
            <a:ext cx="2022650" cy="4384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